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8"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05E481-6178-7707-ADD6-48F94907B41D}" v="1702" dt="2025-06-18T05:37:51.554"/>
    <p1510:client id="{A31552FA-08A8-EA70-695A-D329D8B588C5}" v="129" dt="2025-06-18T03:33:12.504"/>
    <p1510:client id="{A96A5410-823D-2498-474D-2E53BF4AEF8B}" v="33" dt="2025-06-18T21:38:27.147"/>
    <p1510:client id="{F1C50939-E699-68FD-DB2F-06DCF332DCD8}" v="1426" dt="2025-06-18T15:33:55.434"/>
    <p1510:client id="{FDB5063A-04DA-1575-B687-44F1C4AE7A07}" v="2220" dt="2025-06-18T17:22:33.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EAFDF26-B53D-4597-B80A-25FFF555179E}" type="datetimeFigureOut">
              <a:t>6/18/2025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0A31DF8-1B3C-409E-AD75-4F9C9D182CD8}" type="slidenum">
              <a:t>‹#›</a:t>
            </a:fld>
            <a:endParaRPr lang="en-US"/>
          </a:p>
        </p:txBody>
      </p:sp>
    </p:spTree>
    <p:extLst>
      <p:ext uri="{BB962C8B-B14F-4D97-AF65-F5344CB8AC3E}">
        <p14:creationId xmlns:p14="http://schemas.microsoft.com/office/powerpoint/2010/main" val="892515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upstart.com/research"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www.alvarezandmarsal.com/insights/balancing-act-managing-ai-governance-risks-financial-services" TargetMode="External"/><Relationship Id="rId4" Type="http://schemas.openxmlformats.org/officeDocument/2006/relationships/hyperlink" Target="https://www.ibm.com/think/topics/artificial-intelligence-fin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video" Target="https://www.youtube.com/embed/-HaMdcid6KQ?feature=oembed" TargetMode="Externa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08288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AI in Finance</a:t>
            </a:r>
            <a:endParaRPr lang="en-US" sz="4450" dirty="0"/>
          </a:p>
        </p:txBody>
      </p:sp>
      <p:sp>
        <p:nvSpPr>
          <p:cNvPr id="4" name="Text 1"/>
          <p:cNvSpPr/>
          <p:nvPr/>
        </p:nvSpPr>
        <p:spPr>
          <a:xfrm>
            <a:off x="793790" y="413182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a:ea typeface="Geist"/>
                <a:cs typeface="Geist" pitchFamily="34" charset="-120"/>
              </a:rPr>
              <a:t>June 18, 2025</a:t>
            </a:r>
            <a:endParaRPr lang="en-US" sz="1750" dirty="0">
              <a:latin typeface="Geist"/>
              <a:ea typeface="Geist"/>
            </a:endParaRPr>
          </a:p>
        </p:txBody>
      </p:sp>
      <p:sp>
        <p:nvSpPr>
          <p:cNvPr id="5" name="Shape 2"/>
          <p:cNvSpPr/>
          <p:nvPr/>
        </p:nvSpPr>
        <p:spPr>
          <a:xfrm>
            <a:off x="793790" y="4766786"/>
            <a:ext cx="362903" cy="362903"/>
          </a:xfrm>
          <a:prstGeom prst="roundRect">
            <a:avLst>
              <a:gd name="adj" fmla="val 25194296"/>
            </a:avLst>
          </a:prstGeom>
          <a:noFill/>
          <a:ln w="7620">
            <a:solidFill>
              <a:srgbClr val="FFFFFF"/>
            </a:solidFill>
            <a:prstDash val="solid"/>
          </a:ln>
        </p:spPr>
      </p:sp>
      <p:sp>
        <p:nvSpPr>
          <p:cNvPr id="7" name="Text 3"/>
          <p:cNvSpPr/>
          <p:nvPr/>
        </p:nvSpPr>
        <p:spPr>
          <a:xfrm>
            <a:off x="794552" y="4432887"/>
            <a:ext cx="6687241" cy="1030819"/>
          </a:xfrm>
          <a:prstGeom prst="rect">
            <a:avLst/>
          </a:prstGeom>
          <a:noFill/>
          <a:ln/>
        </p:spPr>
        <p:txBody>
          <a:bodyPr wrap="none" lIns="0" tIns="0" rIns="0" bIns="0" rtlCol="0" anchor="t"/>
          <a:lstStyle/>
          <a:p>
            <a:pPr>
              <a:lnSpc>
                <a:spcPts val="3100"/>
              </a:lnSpc>
            </a:pPr>
            <a:r>
              <a:rPr lang="en-US" sz="2200" b="1" dirty="0">
                <a:solidFill>
                  <a:srgbClr val="4B4A4A"/>
                </a:solidFill>
                <a:latin typeface="Geist Bold"/>
                <a:ea typeface="Geist Bold"/>
                <a:cs typeface="Geist Bold" pitchFamily="34" charset="-120"/>
              </a:rPr>
              <a:t>by Michael Garcia, Miguel Mora, Hashim Sayed </a:t>
            </a:r>
            <a:r>
              <a:rPr lang="en-US" sz="2200" b="1" dirty="0" err="1">
                <a:solidFill>
                  <a:srgbClr val="4B4A4A"/>
                </a:solidFill>
                <a:latin typeface="Geist Bold"/>
                <a:ea typeface="Geist Bold"/>
                <a:cs typeface="Geist Bold" pitchFamily="34" charset="-120"/>
              </a:rPr>
              <a:t>Hoosini</a:t>
            </a:r>
            <a:endParaRPr lang="en-US" sz="2200" dirty="0" err="1">
              <a:latin typeface="Geis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721B1-C38E-FB50-FC77-CC2E1EA55A35}"/>
              </a:ext>
            </a:extLst>
          </p:cNvPr>
          <p:cNvSpPr txBox="1"/>
          <p:nvPr/>
        </p:nvSpPr>
        <p:spPr>
          <a:xfrm>
            <a:off x="524255" y="499871"/>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ea typeface="Calibri"/>
                <a:cs typeface="Calibri"/>
              </a:rPr>
              <a:t>Conclusion</a:t>
            </a:r>
            <a:endParaRPr lang="en-US" sz="4400" b="1" dirty="0" err="1"/>
          </a:p>
        </p:txBody>
      </p:sp>
      <p:sp>
        <p:nvSpPr>
          <p:cNvPr id="5" name="TextBox 4">
            <a:extLst>
              <a:ext uri="{FF2B5EF4-FFF2-40B4-BE49-F238E27FC236}">
                <a16:creationId xmlns:a16="http://schemas.microsoft.com/office/drawing/2014/main" id="{2BDC77A7-9E7F-294D-C749-94FE86E605E2}"/>
              </a:ext>
            </a:extLst>
          </p:cNvPr>
          <p:cNvSpPr txBox="1"/>
          <p:nvPr/>
        </p:nvSpPr>
        <p:spPr>
          <a:xfrm>
            <a:off x="390143" y="1377696"/>
            <a:ext cx="1198473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sz="2400" b="1" dirty="0">
                <a:ea typeface="Calibri"/>
                <a:cs typeface="Calibri"/>
              </a:rPr>
              <a:t>AI reshaping the Financial sector.</a:t>
            </a:r>
            <a:endParaRPr lang="en-US"/>
          </a:p>
          <a:p>
            <a:pPr marL="285750" indent="-285750">
              <a:lnSpc>
                <a:spcPct val="200000"/>
              </a:lnSpc>
              <a:buFont typeface="Arial"/>
              <a:buChar char="•"/>
            </a:pPr>
            <a:r>
              <a:rPr lang="en-US" sz="2400" b="1" dirty="0">
                <a:ea typeface="Calibri"/>
                <a:cs typeface="Calibri"/>
              </a:rPr>
              <a:t>Enhance efficiency and accuracy.</a:t>
            </a:r>
          </a:p>
          <a:p>
            <a:pPr marL="285750" indent="-285750">
              <a:lnSpc>
                <a:spcPct val="200000"/>
              </a:lnSpc>
              <a:buFont typeface="Arial"/>
              <a:buChar char="•"/>
            </a:pPr>
            <a:r>
              <a:rPr lang="en-US" sz="2400" b="1" dirty="0">
                <a:ea typeface="Calibri"/>
                <a:cs typeface="Calibri"/>
              </a:rPr>
              <a:t>Improve fraud detection and personalized banking.</a:t>
            </a:r>
          </a:p>
          <a:p>
            <a:pPr marL="285750" indent="-285750">
              <a:lnSpc>
                <a:spcPct val="200000"/>
              </a:lnSpc>
              <a:buFont typeface="Arial"/>
              <a:buChar char="•"/>
            </a:pPr>
            <a:r>
              <a:rPr lang="en-US" sz="2400" b="1" dirty="0">
                <a:ea typeface="Calibri"/>
                <a:cs typeface="Calibri"/>
              </a:rPr>
              <a:t>Challenges like data privacy and, bias , and cyber-attack exist.</a:t>
            </a:r>
          </a:p>
          <a:p>
            <a:pPr marL="285750" indent="-285750">
              <a:lnSpc>
                <a:spcPct val="200000"/>
              </a:lnSpc>
              <a:buFont typeface="Arial"/>
              <a:buChar char="•"/>
            </a:pPr>
            <a:r>
              <a:rPr lang="en-US" sz="2400" b="1" dirty="0">
                <a:ea typeface="Calibri"/>
                <a:cs typeface="Calibri"/>
              </a:rPr>
              <a:t>With responsible use of explainable AI and Federated Learning the future can be more secure and ethical.</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65139"/>
            <a:ext cx="9262705"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References &amp; Acknowledgments</a:t>
            </a:r>
            <a:endParaRPr lang="en-US" sz="4450" dirty="0"/>
          </a:p>
        </p:txBody>
      </p:sp>
      <p:sp>
        <p:nvSpPr>
          <p:cNvPr id="3" name="Text 1"/>
          <p:cNvSpPr/>
          <p:nvPr/>
        </p:nvSpPr>
        <p:spPr>
          <a:xfrm>
            <a:off x="793790" y="322754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Mastercard AI. (2023). https://www.mastercard.us/en-us/business/overview/safety-and-security/artificial-intelligence.html</a:t>
            </a:r>
            <a:endParaRPr lang="en-US" sz="1750" dirty="0"/>
          </a:p>
        </p:txBody>
      </p:sp>
      <p:sp>
        <p:nvSpPr>
          <p:cNvPr id="4" name="Text 2"/>
          <p:cNvSpPr/>
          <p:nvPr/>
        </p:nvSpPr>
        <p:spPr>
          <a:xfrm>
            <a:off x="793790" y="403264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JPMorgan COiN. (2021). https://www.jpmorgan.com/technology/artificial-intelligence</a:t>
            </a:r>
            <a:endParaRPr lang="en-US" sz="1750" dirty="0"/>
          </a:p>
        </p:txBody>
      </p:sp>
      <p:sp>
        <p:nvSpPr>
          <p:cNvPr id="5" name="Text 3"/>
          <p:cNvSpPr/>
          <p:nvPr/>
        </p:nvSpPr>
        <p:spPr>
          <a:xfrm>
            <a:off x="793790" y="447484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PayPal AI Fraud. (2022). https://newsroom.paypal-corp.com</a:t>
            </a:r>
            <a:endParaRPr lang="en-US" sz="1750" dirty="0"/>
          </a:p>
        </p:txBody>
      </p:sp>
      <p:sp>
        <p:nvSpPr>
          <p:cNvPr id="6" name="Text 4"/>
          <p:cNvSpPr/>
          <p:nvPr/>
        </p:nvSpPr>
        <p:spPr>
          <a:xfrm>
            <a:off x="793790" y="49170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BlackRock Aladdin. (2020). https://www.blackrock.com/aladdin</a:t>
            </a:r>
            <a:endParaRPr lang="en-US" sz="1750" dirty="0"/>
          </a:p>
        </p:txBody>
      </p:sp>
      <p:sp>
        <p:nvSpPr>
          <p:cNvPr id="7" name="Text 5"/>
          <p:cNvSpPr/>
          <p:nvPr/>
        </p:nvSpPr>
        <p:spPr>
          <a:xfrm>
            <a:off x="793790" y="53592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Betterment Robo-Advisors. (2023). https://www.betterment.com</a:t>
            </a:r>
            <a:endParaRPr lang="en-US" sz="1750" dirty="0"/>
          </a:p>
        </p:txBody>
      </p:sp>
      <p:sp>
        <p:nvSpPr>
          <p:cNvPr id="8" name="Text 6"/>
          <p:cNvSpPr/>
          <p:nvPr/>
        </p:nvSpPr>
        <p:spPr>
          <a:xfrm>
            <a:off x="793790" y="580143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a:ea typeface="Geist" pitchFamily="34" charset="-122"/>
                <a:cs typeface="Geist" pitchFamily="34" charset="-120"/>
              </a:rPr>
              <a:t>Upstart AI Lending. (2022). </a:t>
            </a:r>
            <a:r>
              <a:rPr lang="en-US" sz="1750" dirty="0">
                <a:solidFill>
                  <a:srgbClr val="4B4A4A"/>
                </a:solidFill>
                <a:latin typeface="Geist"/>
                <a:ea typeface="Geist" pitchFamily="34" charset="-122"/>
                <a:cs typeface="Geist" pitchFamily="34" charset="-120"/>
                <a:hlinkClick r:id="rId3"/>
              </a:rPr>
              <a:t>https://www.upstart.com/research</a:t>
            </a:r>
            <a:endParaRPr lang="en-US" sz="1750" dirty="0">
              <a:solidFill>
                <a:srgbClr val="000000"/>
              </a:solidFill>
              <a:latin typeface="Geist"/>
              <a:ea typeface="Calibri" panose="020F0502020204030204"/>
              <a:cs typeface="Calibri" panose="020F0502020204030204"/>
            </a:endParaRPr>
          </a:p>
          <a:p>
            <a:pPr marL="342900" indent="-342900">
              <a:lnSpc>
                <a:spcPts val="2850"/>
              </a:lnSpc>
              <a:buSzPct val="100000"/>
              <a:buFont typeface="Arial"/>
              <a:buChar char="•"/>
            </a:pPr>
            <a:r>
              <a:rPr lang="en-US" sz="1750" dirty="0">
                <a:solidFill>
                  <a:srgbClr val="4B4A4A"/>
                </a:solidFill>
                <a:ea typeface="+mn-lt"/>
                <a:cs typeface="+mn-lt"/>
                <a:hlinkClick r:id="rId4"/>
              </a:rPr>
              <a:t>What Is Artificial Intelligence in Finance? | IBM</a:t>
            </a:r>
          </a:p>
          <a:p>
            <a:pPr marL="342900" indent="-342900">
              <a:lnSpc>
                <a:spcPts val="2850"/>
              </a:lnSpc>
              <a:buSzPct val="100000"/>
              <a:buFont typeface="Arial"/>
              <a:buChar char="•"/>
            </a:pPr>
            <a:endParaRPr lang="en-US" sz="1750" dirty="0">
              <a:solidFill>
                <a:srgbClr val="4B4A4A"/>
              </a:solidFill>
              <a:ea typeface="+mn-lt"/>
              <a:cs typeface="+mn-lt"/>
            </a:endParaRPr>
          </a:p>
        </p:txBody>
      </p:sp>
      <p:sp>
        <p:nvSpPr>
          <p:cNvPr id="9" name="TextBox 8">
            <a:extLst>
              <a:ext uri="{FF2B5EF4-FFF2-40B4-BE49-F238E27FC236}">
                <a16:creationId xmlns:a16="http://schemas.microsoft.com/office/drawing/2014/main" id="{8BACE5FD-0DC3-15DC-AA77-0723AA1003DD}"/>
              </a:ext>
            </a:extLst>
          </p:cNvPr>
          <p:cNvSpPr txBox="1"/>
          <p:nvPr/>
        </p:nvSpPr>
        <p:spPr>
          <a:xfrm>
            <a:off x="682752" y="6498336"/>
            <a:ext cx="1210665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“What Are the Challenges of AI in Financial Services.” </a:t>
            </a:r>
            <a:r>
              <a:rPr lang="en-US" i="1" dirty="0">
                <a:ea typeface="+mn-lt"/>
                <a:cs typeface="+mn-lt"/>
              </a:rPr>
              <a:t>Canon Business Services</a:t>
            </a:r>
            <a:r>
              <a:rPr lang="en-US" dirty="0">
                <a:ea typeface="+mn-lt"/>
                <a:cs typeface="+mn-lt"/>
              </a:rPr>
              <a:t>, business.canon.com.au/insights/challenges-of-ai-in-financial-services. Accessed 18 June 2025.</a:t>
            </a:r>
            <a:endParaRPr lang="en-US" dirty="0"/>
          </a:p>
          <a:p>
            <a:pPr marL="285750" indent="-285750">
              <a:buFont typeface="Arial"/>
              <a:buChar char="•"/>
            </a:pPr>
            <a:r>
              <a:rPr lang="en-US" dirty="0">
                <a:ea typeface="+mn-lt"/>
                <a:cs typeface="+mn-lt"/>
              </a:rPr>
              <a:t> Jas Johal, et al. “Balancing Act: Managing AI Governance Risks in Financial Services.” </a:t>
            </a:r>
            <a:r>
              <a:rPr lang="en-US" i="1" dirty="0">
                <a:ea typeface="+mn-lt"/>
                <a:cs typeface="+mn-lt"/>
              </a:rPr>
              <a:t>Alvarez &amp; Marsal | Management Consulting | Professional Services</a:t>
            </a:r>
            <a:r>
              <a:rPr lang="en-US" dirty="0">
                <a:ea typeface="+mn-lt"/>
                <a:cs typeface="+mn-lt"/>
              </a:rPr>
              <a:t>, 29 Oct. 2024, </a:t>
            </a:r>
            <a:r>
              <a:rPr lang="en-US" dirty="0">
                <a:ea typeface="+mn-lt"/>
                <a:cs typeface="+mn-lt"/>
                <a:hlinkClick r:id="rId5"/>
              </a:rPr>
              <a:t>www.alvarezandmarsal.com/insights/balancing-act-managing-ai-governance-risks-financial-services</a:t>
            </a:r>
            <a:r>
              <a:rPr lang="en-US" dirty="0">
                <a:ea typeface="+mn-lt"/>
                <a:cs typeface="+mn-lt"/>
              </a:rPr>
              <a:t>. </a:t>
            </a:r>
            <a:endParaRPr lang="en-US" dirty="0">
              <a:ea typeface="Calibri"/>
              <a:cs typeface="Calibri"/>
            </a:endParaRPr>
          </a:p>
          <a:p>
            <a:pPr marL="285750" indent="-285750">
              <a:buFont typeface="Arial"/>
              <a:buChar char="•"/>
            </a:pPr>
            <a:endParaRPr lang="en-US" dirty="0">
              <a:ea typeface="Calibri"/>
              <a:cs typeface="Calibri"/>
            </a:endParaRPr>
          </a:p>
          <a:p>
            <a:pPr marL="285750" indent="-285750">
              <a:buFont typeface="Arial"/>
              <a:buChar char="•"/>
            </a:pPr>
            <a:endParaRPr lang="en-US">
              <a:ea typeface="Calibri" panose="020F0502020204030204"/>
              <a:cs typeface="Calibri" panose="020F0502020204030204"/>
            </a:endParaRPr>
          </a:p>
          <a:p>
            <a:pPr marL="285750" indent="-285750" algn="l">
              <a:buFont typeface="Arial"/>
              <a:buChar char="•"/>
            </a:pPr>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68561"/>
            <a:ext cx="9302948"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Domain Overview &amp; Importance</a:t>
            </a:r>
            <a:endParaRPr lang="en-US" sz="4450" dirty="0"/>
          </a:p>
        </p:txBody>
      </p:sp>
      <p:sp>
        <p:nvSpPr>
          <p:cNvPr id="3" name="Shape 1"/>
          <p:cNvSpPr/>
          <p:nvPr/>
        </p:nvSpPr>
        <p:spPr>
          <a:xfrm>
            <a:off x="793790" y="2030968"/>
            <a:ext cx="510302" cy="510302"/>
          </a:xfrm>
          <a:prstGeom prst="roundRect">
            <a:avLst>
              <a:gd name="adj" fmla="val 40005"/>
            </a:avLst>
          </a:prstGeom>
          <a:solidFill>
            <a:srgbClr val="D1EFE4"/>
          </a:solidFill>
          <a:ln w="7620">
            <a:solidFill>
              <a:srgbClr val="B7D5CA"/>
            </a:solidFill>
            <a:prstDash val="solid"/>
          </a:ln>
        </p:spPr>
      </p:sp>
      <p:sp>
        <p:nvSpPr>
          <p:cNvPr id="4" name="Text 2"/>
          <p:cNvSpPr/>
          <p:nvPr/>
        </p:nvSpPr>
        <p:spPr>
          <a:xfrm>
            <a:off x="1530906" y="210466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Finance includes banking, investing, insurance, and asset management.</a:t>
            </a:r>
            <a:endParaRPr lang="en-US" sz="1750" dirty="0"/>
          </a:p>
        </p:txBody>
      </p:sp>
      <p:sp>
        <p:nvSpPr>
          <p:cNvPr id="5" name="Shape 3"/>
          <p:cNvSpPr/>
          <p:nvPr/>
        </p:nvSpPr>
        <p:spPr>
          <a:xfrm>
            <a:off x="793790" y="2994898"/>
            <a:ext cx="510302" cy="510302"/>
          </a:xfrm>
          <a:prstGeom prst="roundRect">
            <a:avLst>
              <a:gd name="adj" fmla="val 40005"/>
            </a:avLst>
          </a:prstGeom>
          <a:solidFill>
            <a:srgbClr val="D1EFE4"/>
          </a:solidFill>
          <a:ln w="7620">
            <a:solidFill>
              <a:srgbClr val="B7D5CA"/>
            </a:solidFill>
            <a:prstDash val="solid"/>
          </a:ln>
        </p:spPr>
      </p:sp>
      <p:sp>
        <p:nvSpPr>
          <p:cNvPr id="6" name="Text 4"/>
          <p:cNvSpPr/>
          <p:nvPr/>
        </p:nvSpPr>
        <p:spPr>
          <a:xfrm>
            <a:off x="1530906" y="306859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It handles trillions of dollars daily across global financial markets.</a:t>
            </a:r>
            <a:endParaRPr lang="en-US" sz="1750" dirty="0"/>
          </a:p>
        </p:txBody>
      </p:sp>
      <p:sp>
        <p:nvSpPr>
          <p:cNvPr id="7" name="Shape 5"/>
          <p:cNvSpPr/>
          <p:nvPr/>
        </p:nvSpPr>
        <p:spPr>
          <a:xfrm>
            <a:off x="793790" y="3958828"/>
            <a:ext cx="510302" cy="510302"/>
          </a:xfrm>
          <a:prstGeom prst="roundRect">
            <a:avLst>
              <a:gd name="adj" fmla="val 40005"/>
            </a:avLst>
          </a:prstGeom>
          <a:solidFill>
            <a:srgbClr val="D1EFE4"/>
          </a:solidFill>
          <a:ln w="7620">
            <a:solidFill>
              <a:srgbClr val="B7D5CA"/>
            </a:solidFill>
            <a:prstDash val="solid"/>
          </a:ln>
        </p:spPr>
      </p:sp>
      <p:sp>
        <p:nvSpPr>
          <p:cNvPr id="8" name="Text 6"/>
          <p:cNvSpPr/>
          <p:nvPr/>
        </p:nvSpPr>
        <p:spPr>
          <a:xfrm>
            <a:off x="1530906" y="403252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Accuracy, speed, and security are essential for every financial transaction.</a:t>
            </a:r>
            <a:endParaRPr lang="en-US" sz="1750" dirty="0"/>
          </a:p>
        </p:txBody>
      </p:sp>
      <p:sp>
        <p:nvSpPr>
          <p:cNvPr id="9" name="Shape 7"/>
          <p:cNvSpPr/>
          <p:nvPr/>
        </p:nvSpPr>
        <p:spPr>
          <a:xfrm>
            <a:off x="793790" y="4922758"/>
            <a:ext cx="510302" cy="510302"/>
          </a:xfrm>
          <a:prstGeom prst="roundRect">
            <a:avLst>
              <a:gd name="adj" fmla="val 40005"/>
            </a:avLst>
          </a:prstGeom>
          <a:solidFill>
            <a:srgbClr val="D1EFE4"/>
          </a:solidFill>
          <a:ln w="7620">
            <a:solidFill>
              <a:srgbClr val="B7D5CA"/>
            </a:solidFill>
            <a:prstDash val="solid"/>
          </a:ln>
        </p:spPr>
      </p:sp>
      <p:sp>
        <p:nvSpPr>
          <p:cNvPr id="10" name="Text 8"/>
          <p:cNvSpPr/>
          <p:nvPr/>
        </p:nvSpPr>
        <p:spPr>
          <a:xfrm>
            <a:off x="1530906" y="499645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The industry faces rising fraud, increasing volatility, and persistent cyber threats.</a:t>
            </a:r>
            <a:endParaRPr lang="en-US" sz="1750" dirty="0"/>
          </a:p>
        </p:txBody>
      </p:sp>
      <p:sp>
        <p:nvSpPr>
          <p:cNvPr id="11" name="Shape 9"/>
          <p:cNvSpPr/>
          <p:nvPr/>
        </p:nvSpPr>
        <p:spPr>
          <a:xfrm>
            <a:off x="793790" y="5886688"/>
            <a:ext cx="510302" cy="510302"/>
          </a:xfrm>
          <a:prstGeom prst="roundRect">
            <a:avLst>
              <a:gd name="adj" fmla="val 40005"/>
            </a:avLst>
          </a:prstGeom>
          <a:solidFill>
            <a:srgbClr val="D1EFE4"/>
          </a:solidFill>
          <a:ln w="7620">
            <a:solidFill>
              <a:srgbClr val="B7D5CA"/>
            </a:solidFill>
            <a:prstDash val="solid"/>
          </a:ln>
        </p:spPr>
      </p:sp>
      <p:sp>
        <p:nvSpPr>
          <p:cNvPr id="12" name="Text 10"/>
          <p:cNvSpPr/>
          <p:nvPr/>
        </p:nvSpPr>
        <p:spPr>
          <a:xfrm>
            <a:off x="1530906" y="596038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It is a highly regulated and data-rich environment that is ideal for AI applications.</a:t>
            </a:r>
            <a:endParaRPr lang="en-US" sz="1750" dirty="0"/>
          </a:p>
        </p:txBody>
      </p:sp>
      <p:sp>
        <p:nvSpPr>
          <p:cNvPr id="13" name="Shape 11"/>
          <p:cNvSpPr/>
          <p:nvPr/>
        </p:nvSpPr>
        <p:spPr>
          <a:xfrm>
            <a:off x="793790" y="6850618"/>
            <a:ext cx="510302" cy="510302"/>
          </a:xfrm>
          <a:prstGeom prst="roundRect">
            <a:avLst>
              <a:gd name="adj" fmla="val 40005"/>
            </a:avLst>
          </a:prstGeom>
          <a:solidFill>
            <a:srgbClr val="D1EFE4"/>
          </a:solidFill>
          <a:ln w="7620">
            <a:solidFill>
              <a:srgbClr val="B7D5CA"/>
            </a:solidFill>
            <a:prstDash val="solid"/>
          </a:ln>
        </p:spPr>
      </p:sp>
      <p:sp>
        <p:nvSpPr>
          <p:cNvPr id="14" name="Text 12"/>
          <p:cNvSpPr/>
          <p:nvPr/>
        </p:nvSpPr>
        <p:spPr>
          <a:xfrm>
            <a:off x="1530906" y="6924318"/>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AI enhances decision-making, improves efficiency, and strengthens risk control.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0445" y="870704"/>
            <a:ext cx="5821561" cy="625316"/>
          </a:xfrm>
          <a:prstGeom prst="rect">
            <a:avLst/>
          </a:prstGeom>
          <a:noFill/>
          <a:ln/>
        </p:spPr>
        <p:txBody>
          <a:bodyPr wrap="none" lIns="0" tIns="0" rIns="0" bIns="0" rtlCol="0" anchor="t"/>
          <a:lstStyle/>
          <a:p>
            <a:pPr marL="0" indent="0" algn="l">
              <a:lnSpc>
                <a:spcPts val="4900"/>
              </a:lnSpc>
              <a:buNone/>
            </a:pPr>
            <a:r>
              <a:rPr lang="en-US" sz="3900" b="1" dirty="0">
                <a:solidFill>
                  <a:srgbClr val="006747"/>
                </a:solidFill>
                <a:latin typeface="Noto Serif SC Bold" pitchFamily="34" charset="0"/>
                <a:ea typeface="Noto Serif SC Bold" pitchFamily="34" charset="-122"/>
                <a:cs typeface="Noto Serif SC Bold" pitchFamily="34" charset="-120"/>
              </a:rPr>
              <a:t>AI Use Case Motivation</a:t>
            </a:r>
            <a:endParaRPr lang="en-US" sz="3900" dirty="0"/>
          </a:p>
        </p:txBody>
      </p:sp>
      <p:pic>
        <p:nvPicPr>
          <p:cNvPr id="3" name="Image 0" descr="preencoded.png"/>
          <p:cNvPicPr>
            <a:picLocks noChangeAspect="1"/>
          </p:cNvPicPr>
          <p:nvPr/>
        </p:nvPicPr>
        <p:blipFill>
          <a:blip r:embed="rId3"/>
          <a:stretch>
            <a:fillRect/>
          </a:stretch>
        </p:blipFill>
        <p:spPr>
          <a:xfrm>
            <a:off x="700445" y="2021324"/>
            <a:ext cx="6370677" cy="3822383"/>
          </a:xfrm>
          <a:prstGeom prst="rect">
            <a:avLst/>
          </a:prstGeom>
        </p:spPr>
      </p:pic>
      <p:sp>
        <p:nvSpPr>
          <p:cNvPr id="5" name="Text 2"/>
          <p:cNvSpPr/>
          <p:nvPr/>
        </p:nvSpPr>
        <p:spPr>
          <a:xfrm>
            <a:off x="8217218" y="2086332"/>
            <a:ext cx="5720358" cy="640318"/>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Financial institutions must process millions of transactions every second.</a:t>
            </a:r>
            <a:endParaRPr lang="en-US" sz="1550" dirty="0"/>
          </a:p>
        </p:txBody>
      </p:sp>
      <p:sp>
        <p:nvSpPr>
          <p:cNvPr id="7" name="Text 4"/>
          <p:cNvSpPr/>
          <p:nvPr/>
        </p:nvSpPr>
        <p:spPr>
          <a:xfrm>
            <a:off x="8217218" y="3191828"/>
            <a:ext cx="5720358" cy="640318"/>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Traditional fraud detection systems struggle to keep up with modern cybercrime techniques.</a:t>
            </a:r>
            <a:endParaRPr lang="en-US" sz="1550" dirty="0"/>
          </a:p>
        </p:txBody>
      </p:sp>
      <p:sp>
        <p:nvSpPr>
          <p:cNvPr id="9" name="Text 6"/>
          <p:cNvSpPr/>
          <p:nvPr/>
        </p:nvSpPr>
        <p:spPr>
          <a:xfrm>
            <a:off x="8217218" y="4297323"/>
            <a:ext cx="5720358" cy="640318"/>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AI enables continuous, real-time monitoring of transactions and detection of potential threats.</a:t>
            </a:r>
            <a:endParaRPr lang="en-US" sz="1550" dirty="0"/>
          </a:p>
        </p:txBody>
      </p:sp>
      <p:sp>
        <p:nvSpPr>
          <p:cNvPr id="11" name="Text 8"/>
          <p:cNvSpPr/>
          <p:nvPr/>
        </p:nvSpPr>
        <p:spPr>
          <a:xfrm>
            <a:off x="8217218" y="5402818"/>
            <a:ext cx="5720358" cy="640318"/>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AI-powered systems reduce loan approval times from several days to just minutes.</a:t>
            </a:r>
            <a:endParaRPr lang="en-US" sz="1550" dirty="0"/>
          </a:p>
        </p:txBody>
      </p:sp>
      <p:sp>
        <p:nvSpPr>
          <p:cNvPr id="12" name="Text 9"/>
          <p:cNvSpPr/>
          <p:nvPr/>
        </p:nvSpPr>
        <p:spPr>
          <a:xfrm>
            <a:off x="700445" y="6493431"/>
            <a:ext cx="13229511" cy="320159"/>
          </a:xfrm>
          <a:prstGeom prst="rect">
            <a:avLst/>
          </a:prstGeom>
          <a:noFill/>
          <a:ln/>
        </p:spPr>
        <p:txBody>
          <a:bodyPr wrap="non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For example, Mastercard's Decision Intelligence platform detects fraud within 50 milliseconds by analyzing patterns learned from historical data.</a:t>
            </a:r>
            <a:endParaRPr lang="en-US" sz="1550" dirty="0"/>
          </a:p>
        </p:txBody>
      </p:sp>
      <p:sp>
        <p:nvSpPr>
          <p:cNvPr id="13" name="Text 10"/>
          <p:cNvSpPr/>
          <p:nvPr/>
        </p:nvSpPr>
        <p:spPr>
          <a:xfrm>
            <a:off x="700445" y="7038737"/>
            <a:ext cx="13229511" cy="320159"/>
          </a:xfrm>
          <a:prstGeom prst="rect">
            <a:avLst/>
          </a:prstGeom>
          <a:noFill/>
          <a:ln/>
        </p:spPr>
        <p:txBody>
          <a:bodyPr wrap="non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JP Morgan's COiN (Contract Intelligence) system analyzes 12,000 legal contracts in seconds, a task that would take 360,000 hours manually.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813" y="617577"/>
            <a:ext cx="5616654" cy="701635"/>
          </a:xfrm>
          <a:prstGeom prst="rect">
            <a:avLst/>
          </a:prstGeom>
          <a:noFill/>
          <a:ln/>
        </p:spPr>
        <p:txBody>
          <a:bodyPr wrap="none" lIns="0" tIns="0" rIns="0" bIns="0" rtlCol="0" anchor="t"/>
          <a:lstStyle/>
          <a:p>
            <a:pPr marL="0" indent="0" algn="l">
              <a:lnSpc>
                <a:spcPts val="5500"/>
              </a:lnSpc>
              <a:buNone/>
            </a:pPr>
            <a:r>
              <a:rPr lang="en-US" sz="4400" b="1" dirty="0">
                <a:solidFill>
                  <a:srgbClr val="006747"/>
                </a:solidFill>
                <a:latin typeface="Noto Serif SC Bold" pitchFamily="34" charset="0"/>
                <a:ea typeface="Noto Serif SC Bold" pitchFamily="34" charset="-122"/>
                <a:cs typeface="Noto Serif SC Bold" pitchFamily="34" charset="-120"/>
              </a:rPr>
              <a:t>AI Techniques Used</a:t>
            </a:r>
            <a:endParaRPr lang="en-US" sz="4400" dirty="0"/>
          </a:p>
        </p:txBody>
      </p:sp>
      <p:pic>
        <p:nvPicPr>
          <p:cNvPr id="3" name="Image 0" descr="preencoded.png"/>
          <p:cNvPicPr>
            <a:picLocks noChangeAspect="1"/>
          </p:cNvPicPr>
          <p:nvPr/>
        </p:nvPicPr>
        <p:blipFill>
          <a:blip r:embed="rId3"/>
          <a:stretch>
            <a:fillRect/>
          </a:stretch>
        </p:blipFill>
        <p:spPr>
          <a:xfrm>
            <a:off x="785813" y="1768197"/>
            <a:ext cx="561261" cy="561261"/>
          </a:xfrm>
          <a:prstGeom prst="rect">
            <a:avLst/>
          </a:prstGeom>
        </p:spPr>
      </p:pic>
      <p:sp>
        <p:nvSpPr>
          <p:cNvPr id="4" name="Text 1"/>
          <p:cNvSpPr/>
          <p:nvPr/>
        </p:nvSpPr>
        <p:spPr>
          <a:xfrm>
            <a:off x="1627703" y="1901428"/>
            <a:ext cx="3351014" cy="350758"/>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Machine Learning (ML)</a:t>
            </a:r>
            <a:endParaRPr lang="en-US" sz="2200" dirty="0"/>
          </a:p>
        </p:txBody>
      </p:sp>
      <p:sp>
        <p:nvSpPr>
          <p:cNvPr id="5" name="Text 2"/>
          <p:cNvSpPr/>
          <p:nvPr/>
        </p:nvSpPr>
        <p:spPr>
          <a:xfrm>
            <a:off x="1627703" y="2386846"/>
            <a:ext cx="5547122" cy="718423"/>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Learns from historical financial data to predict credit risk, defaults, and market trends.</a:t>
            </a:r>
            <a:endParaRPr lang="en-US" sz="1750" dirty="0"/>
          </a:p>
        </p:txBody>
      </p:sp>
      <p:pic>
        <p:nvPicPr>
          <p:cNvPr id="6" name="Image 1" descr="preencoded.png"/>
          <p:cNvPicPr>
            <a:picLocks noChangeAspect="1"/>
          </p:cNvPicPr>
          <p:nvPr/>
        </p:nvPicPr>
        <p:blipFill>
          <a:blip r:embed="rId4"/>
          <a:stretch>
            <a:fillRect/>
          </a:stretch>
        </p:blipFill>
        <p:spPr>
          <a:xfrm>
            <a:off x="7455456" y="1768197"/>
            <a:ext cx="561261" cy="561261"/>
          </a:xfrm>
          <a:prstGeom prst="rect">
            <a:avLst/>
          </a:prstGeom>
        </p:spPr>
      </p:pic>
      <p:sp>
        <p:nvSpPr>
          <p:cNvPr id="7" name="Text 3"/>
          <p:cNvSpPr/>
          <p:nvPr/>
        </p:nvSpPr>
        <p:spPr>
          <a:xfrm>
            <a:off x="8297347" y="1901428"/>
            <a:ext cx="5039082" cy="350758"/>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Natural Language Processing (NLP)</a:t>
            </a:r>
            <a:endParaRPr lang="en-US" sz="2200" dirty="0"/>
          </a:p>
        </p:txBody>
      </p:sp>
      <p:sp>
        <p:nvSpPr>
          <p:cNvPr id="8" name="Text 4"/>
          <p:cNvSpPr/>
          <p:nvPr/>
        </p:nvSpPr>
        <p:spPr>
          <a:xfrm>
            <a:off x="8297347" y="2386846"/>
            <a:ext cx="5547241" cy="718423"/>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Extracts insights from financial news, earnings calls, and filings to inform investment decisions.</a:t>
            </a:r>
            <a:endParaRPr lang="en-US" sz="1750" dirty="0"/>
          </a:p>
        </p:txBody>
      </p:sp>
      <p:pic>
        <p:nvPicPr>
          <p:cNvPr id="9" name="Image 2" descr="preencoded.png"/>
          <p:cNvPicPr>
            <a:picLocks noChangeAspect="1"/>
          </p:cNvPicPr>
          <p:nvPr/>
        </p:nvPicPr>
        <p:blipFill>
          <a:blip r:embed="rId5"/>
          <a:stretch>
            <a:fillRect/>
          </a:stretch>
        </p:blipFill>
        <p:spPr>
          <a:xfrm>
            <a:off x="785813" y="3666530"/>
            <a:ext cx="561261" cy="561261"/>
          </a:xfrm>
          <a:prstGeom prst="rect">
            <a:avLst/>
          </a:prstGeom>
        </p:spPr>
      </p:pic>
      <p:sp>
        <p:nvSpPr>
          <p:cNvPr id="10" name="Text 5"/>
          <p:cNvSpPr/>
          <p:nvPr/>
        </p:nvSpPr>
        <p:spPr>
          <a:xfrm>
            <a:off x="1627703" y="3799761"/>
            <a:ext cx="5547122" cy="701516"/>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Convolutional Neural Networks (CNNs)</a:t>
            </a:r>
            <a:endParaRPr lang="en-US" sz="2200" dirty="0"/>
          </a:p>
        </p:txBody>
      </p:sp>
      <p:sp>
        <p:nvSpPr>
          <p:cNvPr id="11" name="Text 6"/>
          <p:cNvSpPr/>
          <p:nvPr/>
        </p:nvSpPr>
        <p:spPr>
          <a:xfrm>
            <a:off x="1627703" y="4635937"/>
            <a:ext cx="5547122" cy="718423"/>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Interpret chart patterns, visual market data, and even handwriting on scanned documents.</a:t>
            </a:r>
            <a:endParaRPr lang="en-US" sz="1750" dirty="0"/>
          </a:p>
        </p:txBody>
      </p:sp>
      <p:pic>
        <p:nvPicPr>
          <p:cNvPr id="12" name="Image 3" descr="preencoded.png"/>
          <p:cNvPicPr>
            <a:picLocks noChangeAspect="1"/>
          </p:cNvPicPr>
          <p:nvPr/>
        </p:nvPicPr>
        <p:blipFill>
          <a:blip r:embed="rId6"/>
          <a:stretch>
            <a:fillRect/>
          </a:stretch>
        </p:blipFill>
        <p:spPr>
          <a:xfrm>
            <a:off x="7455456" y="3666530"/>
            <a:ext cx="561261" cy="561261"/>
          </a:xfrm>
          <a:prstGeom prst="rect">
            <a:avLst/>
          </a:prstGeom>
        </p:spPr>
      </p:pic>
      <p:sp>
        <p:nvSpPr>
          <p:cNvPr id="13" name="Text 7"/>
          <p:cNvSpPr/>
          <p:nvPr/>
        </p:nvSpPr>
        <p:spPr>
          <a:xfrm>
            <a:off x="8297347" y="3799761"/>
            <a:ext cx="4183737" cy="350758"/>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Reinforcement Learning (RL)</a:t>
            </a:r>
            <a:endParaRPr lang="en-US" sz="2200" dirty="0"/>
          </a:p>
        </p:txBody>
      </p:sp>
      <p:sp>
        <p:nvSpPr>
          <p:cNvPr id="14" name="Text 8"/>
          <p:cNvSpPr/>
          <p:nvPr/>
        </p:nvSpPr>
        <p:spPr>
          <a:xfrm>
            <a:off x="8297347" y="4285178"/>
            <a:ext cx="5547241" cy="718423"/>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Continuously refines algorithmic trading strategies through trial and error based on market feedback.</a:t>
            </a:r>
            <a:endParaRPr lang="en-US" sz="1750" dirty="0"/>
          </a:p>
        </p:txBody>
      </p:sp>
      <p:pic>
        <p:nvPicPr>
          <p:cNvPr id="15" name="Image 4" descr="preencoded.png"/>
          <p:cNvPicPr>
            <a:picLocks noChangeAspect="1"/>
          </p:cNvPicPr>
          <p:nvPr/>
        </p:nvPicPr>
        <p:blipFill>
          <a:blip r:embed="rId7"/>
          <a:stretch>
            <a:fillRect/>
          </a:stretch>
        </p:blipFill>
        <p:spPr>
          <a:xfrm>
            <a:off x="785813" y="5915620"/>
            <a:ext cx="561261" cy="561261"/>
          </a:xfrm>
          <a:prstGeom prst="rect">
            <a:avLst/>
          </a:prstGeom>
        </p:spPr>
      </p:pic>
      <p:sp>
        <p:nvSpPr>
          <p:cNvPr id="16" name="Text 9"/>
          <p:cNvSpPr/>
          <p:nvPr/>
        </p:nvSpPr>
        <p:spPr>
          <a:xfrm>
            <a:off x="1627703" y="6048851"/>
            <a:ext cx="2806660" cy="350758"/>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Anomaly Detection</a:t>
            </a:r>
            <a:endParaRPr lang="en-US" sz="2200" dirty="0"/>
          </a:p>
        </p:txBody>
      </p:sp>
      <p:sp>
        <p:nvSpPr>
          <p:cNvPr id="17" name="Text 10"/>
          <p:cNvSpPr/>
          <p:nvPr/>
        </p:nvSpPr>
        <p:spPr>
          <a:xfrm>
            <a:off x="1627703" y="6534269"/>
            <a:ext cx="5547122" cy="718423"/>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Flags irregular transaction behavior for further investigation and fraud prevention.</a:t>
            </a:r>
            <a:endParaRPr lang="en-US" sz="1750" dirty="0"/>
          </a:p>
        </p:txBody>
      </p:sp>
      <p:pic>
        <p:nvPicPr>
          <p:cNvPr id="18" name="Image 5" descr="preencoded.png"/>
          <p:cNvPicPr>
            <a:picLocks noChangeAspect="1"/>
          </p:cNvPicPr>
          <p:nvPr/>
        </p:nvPicPr>
        <p:blipFill>
          <a:blip r:embed="rId8"/>
          <a:stretch>
            <a:fillRect/>
          </a:stretch>
        </p:blipFill>
        <p:spPr>
          <a:xfrm>
            <a:off x="7455456" y="5915620"/>
            <a:ext cx="561261" cy="561261"/>
          </a:xfrm>
          <a:prstGeom prst="rect">
            <a:avLst/>
          </a:prstGeom>
        </p:spPr>
      </p:pic>
      <p:sp>
        <p:nvSpPr>
          <p:cNvPr id="19" name="Text 11"/>
          <p:cNvSpPr/>
          <p:nvPr/>
        </p:nvSpPr>
        <p:spPr>
          <a:xfrm>
            <a:off x="8297347" y="6048851"/>
            <a:ext cx="2806660" cy="350758"/>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Deep Learning</a:t>
            </a:r>
            <a:endParaRPr lang="en-US" sz="2200" dirty="0"/>
          </a:p>
        </p:txBody>
      </p:sp>
      <p:sp>
        <p:nvSpPr>
          <p:cNvPr id="20" name="Text 12"/>
          <p:cNvSpPr/>
          <p:nvPr/>
        </p:nvSpPr>
        <p:spPr>
          <a:xfrm>
            <a:off x="8297347" y="6534269"/>
            <a:ext cx="5547241" cy="1077635"/>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Powers robo-advisors like Betterment to deliver personalized investment strategies through advanced neural networks.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6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850" y="0"/>
            <a:ext cx="13400937" cy="2422567"/>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Rectangle 6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313" y="0"/>
            <a:ext cx="13386816" cy="2414016"/>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94377CE-E284-70B5-6B61-D0F1198435EF}"/>
              </a:ext>
            </a:extLst>
          </p:cNvPr>
          <p:cNvSpPr txBox="1"/>
          <p:nvPr/>
        </p:nvSpPr>
        <p:spPr>
          <a:xfrm>
            <a:off x="1338681" y="658368"/>
            <a:ext cx="12201754" cy="141549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Key Applications</a:t>
            </a:r>
          </a:p>
        </p:txBody>
      </p:sp>
      <p:sp>
        <p:nvSpPr>
          <p:cNvPr id="68" name="Rectangle 6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600" y="910742"/>
            <a:ext cx="153620"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3C29039F-CA9F-F989-83BD-E31A04B7A329}"/>
              </a:ext>
            </a:extLst>
          </p:cNvPr>
          <p:cNvSpPr txBox="1"/>
          <p:nvPr/>
        </p:nvSpPr>
        <p:spPr>
          <a:xfrm>
            <a:off x="1338681" y="2978331"/>
            <a:ext cx="12201754" cy="443402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600" b="1" dirty="0"/>
              <a:t>Fraud Detection and Prevention: </a:t>
            </a:r>
            <a:r>
              <a:rPr lang="en-US" sz="2600" dirty="0"/>
              <a:t>AI systems analyze transaction patterns in real time to flag suspicious activity.</a:t>
            </a:r>
            <a:endParaRPr lang="en-US" sz="2600" dirty="0">
              <a:ea typeface="Calibri"/>
              <a:cs typeface="Calibri"/>
            </a:endParaRPr>
          </a:p>
          <a:p>
            <a:pPr marL="285750" indent="-228600">
              <a:lnSpc>
                <a:spcPct val="90000"/>
              </a:lnSpc>
              <a:spcAft>
                <a:spcPts val="600"/>
              </a:spcAft>
              <a:buFont typeface="Arial" panose="020B0604020202020204" pitchFamily="34" charset="0"/>
              <a:buChar char="•"/>
            </a:pPr>
            <a:r>
              <a:rPr lang="en-US" sz="2600" b="1" dirty="0"/>
              <a:t>Credit Scoring and Risk Assessment:</a:t>
            </a:r>
            <a:r>
              <a:rPr lang="en-US" sz="2600" dirty="0"/>
              <a:t> AI can evaluate non-traditional data to assess creditworthiness.</a:t>
            </a:r>
            <a:endParaRPr lang="en-US" sz="2600" dirty="0">
              <a:ea typeface="Calibri"/>
              <a:cs typeface="Calibri"/>
            </a:endParaRPr>
          </a:p>
          <a:p>
            <a:pPr marL="285750" indent="-228600">
              <a:lnSpc>
                <a:spcPct val="90000"/>
              </a:lnSpc>
              <a:spcAft>
                <a:spcPts val="600"/>
              </a:spcAft>
              <a:buFont typeface="Arial" panose="020B0604020202020204" pitchFamily="34" charset="0"/>
              <a:buChar char="•"/>
            </a:pPr>
            <a:r>
              <a:rPr lang="en-US" sz="2600" b="1" dirty="0"/>
              <a:t>Customer Service Chatbots:</a:t>
            </a:r>
            <a:r>
              <a:rPr lang="en-US" sz="2600" dirty="0"/>
              <a:t> Virtual Assistants powered by AI handle routine customer inquires 24/7</a:t>
            </a:r>
            <a:endParaRPr lang="en-US" sz="2600" dirty="0">
              <a:ea typeface="Calibri"/>
              <a:cs typeface="Calibri"/>
            </a:endParaRPr>
          </a:p>
          <a:p>
            <a:pPr marL="285750" indent="-228600">
              <a:lnSpc>
                <a:spcPct val="90000"/>
              </a:lnSpc>
              <a:spcAft>
                <a:spcPts val="600"/>
              </a:spcAft>
              <a:buFont typeface="Arial" panose="020B0604020202020204" pitchFamily="34" charset="0"/>
              <a:buChar char="•"/>
            </a:pPr>
            <a:r>
              <a:rPr lang="en-US" sz="2600" b="1" dirty="0"/>
              <a:t>Portfolio Management</a:t>
            </a:r>
            <a:r>
              <a:rPr lang="en-US" sz="2600" dirty="0"/>
              <a:t>: AI tools assist wealth managers by analyzing market data and client profiles to optimize investment portfolios in real time.</a:t>
            </a:r>
            <a:endParaRPr lang="en-US" sz="2600" dirty="0">
              <a:ea typeface="Calibri"/>
              <a:cs typeface="Calibri"/>
            </a:endParaRPr>
          </a:p>
        </p:txBody>
      </p:sp>
    </p:spTree>
    <p:extLst>
      <p:ext uri="{BB962C8B-B14F-4D97-AF65-F5344CB8AC3E}">
        <p14:creationId xmlns:p14="http://schemas.microsoft.com/office/powerpoint/2010/main" val="187922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2EACF6-F719-D528-2EE0-B562F99E79EA}"/>
              </a:ext>
            </a:extLst>
          </p:cNvPr>
          <p:cNvSpPr txBox="1"/>
          <p:nvPr/>
        </p:nvSpPr>
        <p:spPr>
          <a:xfrm>
            <a:off x="263136" y="302607"/>
            <a:ext cx="1424885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Noto Serif SC Bold"/>
                <a:ea typeface="Calibri"/>
                <a:cs typeface="Calibri"/>
              </a:rPr>
              <a:t>Impacts and Benefits</a:t>
            </a:r>
            <a:endParaRPr lang="en-US" sz="4400" dirty="0" err="1">
              <a:latin typeface="Noto Serif SC Bold"/>
            </a:endParaRPr>
          </a:p>
        </p:txBody>
      </p:sp>
      <p:sp>
        <p:nvSpPr>
          <p:cNvPr id="5" name="TextBox 4">
            <a:extLst>
              <a:ext uri="{FF2B5EF4-FFF2-40B4-BE49-F238E27FC236}">
                <a16:creationId xmlns:a16="http://schemas.microsoft.com/office/drawing/2014/main" id="{8DFD8407-3D70-BD13-DD9A-D675A01B15D2}"/>
              </a:ext>
            </a:extLst>
          </p:cNvPr>
          <p:cNvSpPr txBox="1"/>
          <p:nvPr/>
        </p:nvSpPr>
        <p:spPr>
          <a:xfrm>
            <a:off x="592057" y="1710388"/>
            <a:ext cx="13472598"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b="1" dirty="0">
                <a:ea typeface="Calibri" panose="020F0502020204030204"/>
                <a:cs typeface="Calibri" panose="020F0502020204030204"/>
              </a:rPr>
              <a:t>Increased Efficiency</a:t>
            </a:r>
            <a:r>
              <a:rPr lang="en-US" sz="2600" dirty="0">
                <a:ea typeface="Calibri" panose="020F0502020204030204"/>
                <a:cs typeface="Calibri" panose="020F0502020204030204"/>
              </a:rPr>
              <a:t>: AI automates repetitive tasks such as data entry, compliance checks, and customer queries, freeing up human talent for more strategic work.</a:t>
            </a:r>
          </a:p>
          <a:p>
            <a:endParaRPr lang="en-US" sz="2600" dirty="0">
              <a:ea typeface="Calibri" panose="020F0502020204030204"/>
              <a:cs typeface="Calibri" panose="020F0502020204030204"/>
            </a:endParaRPr>
          </a:p>
          <a:p>
            <a:pPr marL="285750" indent="-285750">
              <a:buFont typeface="Arial"/>
              <a:buChar char="•"/>
            </a:pPr>
            <a:r>
              <a:rPr lang="en-US" sz="2600" b="1" dirty="0">
                <a:ea typeface="Calibri" panose="020F0502020204030204"/>
                <a:cs typeface="Calibri" panose="020F0502020204030204"/>
              </a:rPr>
              <a:t>Enhanced Fraud Detection</a:t>
            </a:r>
            <a:r>
              <a:rPr lang="en-US" sz="2600" dirty="0">
                <a:ea typeface="Calibri" panose="020F0502020204030204"/>
                <a:cs typeface="Calibri" panose="020F0502020204030204"/>
              </a:rPr>
              <a:t>: Machine Learning models can detect anomalies in real time which would reduce fraud detection time by up to 90% compared to traditional methods.</a:t>
            </a:r>
          </a:p>
          <a:p>
            <a:endParaRPr lang="en-US" sz="2600" dirty="0">
              <a:ea typeface="Calibri" panose="020F0502020204030204"/>
              <a:cs typeface="Calibri" panose="020F0502020204030204"/>
            </a:endParaRPr>
          </a:p>
          <a:p>
            <a:pPr marL="285750" indent="-285750">
              <a:buFont typeface="Arial"/>
              <a:buChar char="•"/>
            </a:pPr>
            <a:r>
              <a:rPr lang="en-US" sz="2600" b="1" dirty="0">
                <a:ea typeface="Calibri" panose="020F0502020204030204"/>
                <a:cs typeface="Calibri" panose="020F0502020204030204"/>
              </a:rPr>
              <a:t>Improved Risk Management:</a:t>
            </a:r>
            <a:r>
              <a:rPr lang="en-US" sz="2600" dirty="0">
                <a:ea typeface="Calibri" panose="020F0502020204030204"/>
                <a:cs typeface="Calibri" panose="020F0502020204030204"/>
              </a:rPr>
              <a:t> AI models assess credit and market risks more accurately by analyzing vast datasets.</a:t>
            </a:r>
          </a:p>
          <a:p>
            <a:pPr marL="285750" indent="-285750">
              <a:buFont typeface="Arial"/>
              <a:buChar char="•"/>
            </a:pPr>
            <a:endParaRPr lang="en-US" sz="2600" dirty="0">
              <a:ea typeface="Calibri" panose="020F0502020204030204"/>
              <a:cs typeface="Calibri" panose="020F0502020204030204"/>
            </a:endParaRPr>
          </a:p>
          <a:p>
            <a:pPr marL="285750" indent="-285750">
              <a:buFont typeface="Arial"/>
              <a:buChar char="•"/>
            </a:pPr>
            <a:r>
              <a:rPr lang="en-US" sz="2600" b="1" dirty="0">
                <a:ea typeface="Calibri" panose="020F0502020204030204"/>
                <a:cs typeface="Calibri" panose="020F0502020204030204"/>
              </a:rPr>
              <a:t>Personalized Financial Services: </a:t>
            </a:r>
            <a:r>
              <a:rPr lang="en-US" sz="2600" dirty="0">
                <a:ea typeface="Calibri" panose="020F0502020204030204"/>
                <a:cs typeface="Calibri" panose="020F0502020204030204"/>
              </a:rPr>
              <a:t>AI helps deliver services that match individual customer needs and goals.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90426-2623-221A-0C78-4F00D1A837F2}"/>
              </a:ext>
            </a:extLst>
          </p:cNvPr>
          <p:cNvSpPr txBox="1"/>
          <p:nvPr/>
        </p:nvSpPr>
        <p:spPr>
          <a:xfrm>
            <a:off x="249192" y="69435"/>
            <a:ext cx="43935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ea typeface="Calibri"/>
                <a:cs typeface="Calibri"/>
              </a:rPr>
              <a:t>Challenge and Risk</a:t>
            </a:r>
            <a:endParaRPr lang="en-US" sz="3600" b="1">
              <a:ea typeface="Calibri" panose="020F0502020204030204"/>
              <a:cs typeface="Calibri" panose="020F0502020204030204"/>
            </a:endParaRPr>
          </a:p>
        </p:txBody>
      </p:sp>
      <p:sp>
        <p:nvSpPr>
          <p:cNvPr id="5" name="TextBox 4">
            <a:extLst>
              <a:ext uri="{FF2B5EF4-FFF2-40B4-BE49-F238E27FC236}">
                <a16:creationId xmlns:a16="http://schemas.microsoft.com/office/drawing/2014/main" id="{4B6195F7-1B7E-33A8-53A8-A00DE98572E2}"/>
              </a:ext>
            </a:extLst>
          </p:cNvPr>
          <p:cNvSpPr txBox="1"/>
          <p:nvPr/>
        </p:nvSpPr>
        <p:spPr>
          <a:xfrm>
            <a:off x="116716" y="624171"/>
            <a:ext cx="7370955"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Calibri"/>
                <a:cs typeface="Calibri"/>
              </a:rPr>
              <a:t>Data privacy and security</a:t>
            </a:r>
            <a:r>
              <a:rPr lang="en-US" dirty="0">
                <a:ea typeface="Calibri"/>
                <a:cs typeface="Calibri"/>
              </a:rPr>
              <a:t> </a:t>
            </a:r>
          </a:p>
          <a:p>
            <a:r>
              <a:rPr lang="en-US" dirty="0">
                <a:ea typeface="Calibri"/>
                <a:cs typeface="Calibri"/>
              </a:rPr>
              <a:t>Data  privacy and security in finance  means protecting sensitive customers information, like names , account number , and financial records. Since AI uses large amount this data to learn and make decision, strong cybersecurity is needed to keep it safe. Financial institution must get customer permission to use their data  and provide transparent information  and try to remove details when possible. If security is weak , trust is lost and banks risks legal and financial trouble.</a:t>
            </a:r>
          </a:p>
        </p:txBody>
      </p:sp>
      <p:sp>
        <p:nvSpPr>
          <p:cNvPr id="6" name="TextBox 5">
            <a:extLst>
              <a:ext uri="{FF2B5EF4-FFF2-40B4-BE49-F238E27FC236}">
                <a16:creationId xmlns:a16="http://schemas.microsoft.com/office/drawing/2014/main" id="{4A290769-4B3C-5862-50EF-F63041586162}"/>
              </a:ext>
            </a:extLst>
          </p:cNvPr>
          <p:cNvSpPr txBox="1"/>
          <p:nvPr/>
        </p:nvSpPr>
        <p:spPr>
          <a:xfrm>
            <a:off x="-28845" y="3380753"/>
            <a:ext cx="737095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Calibri"/>
                <a:cs typeface="Calibri"/>
              </a:rPr>
              <a:t>Algorithmic Bias &amp; Fairness</a:t>
            </a:r>
          </a:p>
          <a:p>
            <a:r>
              <a:rPr lang="en-US" dirty="0">
                <a:ea typeface="Calibri"/>
                <a:cs typeface="Calibri"/>
              </a:rPr>
              <a:t>Artificial Intelligence transforming finance, but if the algorithms trained based on the biased training, it can bring serious legal and ethical challenges, like unclear accountability, discrimination, data privacy risk, or unfair decisions.</a:t>
            </a:r>
          </a:p>
          <a:p>
            <a:endParaRPr lang="en-US" dirty="0">
              <a:ea typeface="Calibri"/>
              <a:cs typeface="Calibri"/>
            </a:endParaRPr>
          </a:p>
        </p:txBody>
      </p:sp>
      <p:sp>
        <p:nvSpPr>
          <p:cNvPr id="8" name="TextBox 7">
            <a:extLst>
              <a:ext uri="{FF2B5EF4-FFF2-40B4-BE49-F238E27FC236}">
                <a16:creationId xmlns:a16="http://schemas.microsoft.com/office/drawing/2014/main" id="{73027252-4944-A7E0-6D64-F98C0A94911B}"/>
              </a:ext>
            </a:extLst>
          </p:cNvPr>
          <p:cNvSpPr txBox="1"/>
          <p:nvPr/>
        </p:nvSpPr>
        <p:spPr>
          <a:xfrm>
            <a:off x="115379" y="6115031"/>
            <a:ext cx="737095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Calibri"/>
                <a:cs typeface="Calibri"/>
              </a:rPr>
              <a:t>Fraud &amp; Cybercrime</a:t>
            </a:r>
          </a:p>
          <a:p>
            <a:r>
              <a:rPr lang="en-US" dirty="0">
                <a:ea typeface="Calibri"/>
                <a:cs typeface="Calibri"/>
              </a:rPr>
              <a:t>As banks use more AI , they face new risk of cyber-attack and Fuad, phishing scams, fake identity using deepfakes, AI generated fake apps and browser extensions.</a:t>
            </a:r>
          </a:p>
          <a:p>
            <a:endParaRPr lang="en-US" dirty="0">
              <a:ea typeface="Calibri"/>
              <a:cs typeface="Calibri"/>
            </a:endParaRPr>
          </a:p>
        </p:txBody>
      </p:sp>
      <p:pic>
        <p:nvPicPr>
          <p:cNvPr id="7" name="Picture 6" descr="A lock on a computer&#10;&#10;AI-generated content may be incorrect.">
            <a:extLst>
              <a:ext uri="{FF2B5EF4-FFF2-40B4-BE49-F238E27FC236}">
                <a16:creationId xmlns:a16="http://schemas.microsoft.com/office/drawing/2014/main" id="{A737C483-7D93-4B65-BDFA-91E6ACF32ACC}"/>
              </a:ext>
            </a:extLst>
          </p:cNvPr>
          <p:cNvPicPr>
            <a:picLocks noChangeAspect="1"/>
          </p:cNvPicPr>
          <p:nvPr/>
        </p:nvPicPr>
        <p:blipFill>
          <a:blip r:embed="rId3"/>
          <a:stretch>
            <a:fillRect/>
          </a:stretch>
        </p:blipFill>
        <p:spPr>
          <a:xfrm>
            <a:off x="8073483" y="66909"/>
            <a:ext cx="6400800" cy="2642840"/>
          </a:xfrm>
          <a:prstGeom prst="rect">
            <a:avLst/>
          </a:prstGeom>
        </p:spPr>
      </p:pic>
      <p:pic>
        <p:nvPicPr>
          <p:cNvPr id="9" name="Picture 8" descr="A tablet and a gold plate with coins on it&#10;&#10;AI-generated content may be incorrect.">
            <a:extLst>
              <a:ext uri="{FF2B5EF4-FFF2-40B4-BE49-F238E27FC236}">
                <a16:creationId xmlns:a16="http://schemas.microsoft.com/office/drawing/2014/main" id="{A1679ABE-E7FA-0E79-3FC7-26B7DD32363D}"/>
              </a:ext>
            </a:extLst>
          </p:cNvPr>
          <p:cNvPicPr>
            <a:picLocks noChangeAspect="1"/>
          </p:cNvPicPr>
          <p:nvPr/>
        </p:nvPicPr>
        <p:blipFill>
          <a:blip r:embed="rId4"/>
          <a:stretch>
            <a:fillRect/>
          </a:stretch>
        </p:blipFill>
        <p:spPr>
          <a:xfrm>
            <a:off x="8069767" y="2706031"/>
            <a:ext cx="6408233" cy="2193073"/>
          </a:xfrm>
          <a:prstGeom prst="rect">
            <a:avLst/>
          </a:prstGeom>
        </p:spPr>
      </p:pic>
      <p:pic>
        <p:nvPicPr>
          <p:cNvPr id="10" name="Picture 9" descr="A silhouette of a person in a hoodie&#10;&#10;AI-generated content may be incorrect.">
            <a:extLst>
              <a:ext uri="{FF2B5EF4-FFF2-40B4-BE49-F238E27FC236}">
                <a16:creationId xmlns:a16="http://schemas.microsoft.com/office/drawing/2014/main" id="{8C85FECA-A242-B80E-7169-47013DAF0433}"/>
              </a:ext>
            </a:extLst>
          </p:cNvPr>
          <p:cNvPicPr>
            <a:picLocks noChangeAspect="1"/>
          </p:cNvPicPr>
          <p:nvPr/>
        </p:nvPicPr>
        <p:blipFill>
          <a:blip r:embed="rId5"/>
          <a:stretch>
            <a:fillRect/>
          </a:stretch>
        </p:blipFill>
        <p:spPr>
          <a:xfrm>
            <a:off x="8073483" y="4895385"/>
            <a:ext cx="6400800" cy="33342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F077F-5595-BFD7-2BD6-63D59503C178}"/>
              </a:ext>
            </a:extLst>
          </p:cNvPr>
          <p:cNvSpPr txBox="1"/>
          <p:nvPr/>
        </p:nvSpPr>
        <p:spPr>
          <a:xfrm>
            <a:off x="558304" y="456456"/>
            <a:ext cx="73937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ea typeface="Calibri"/>
                <a:cs typeface="Calibri"/>
              </a:rPr>
              <a:t>Future Trends In Finance</a:t>
            </a:r>
          </a:p>
        </p:txBody>
      </p:sp>
      <p:sp>
        <p:nvSpPr>
          <p:cNvPr id="3" name="TextBox 2">
            <a:extLst>
              <a:ext uri="{FF2B5EF4-FFF2-40B4-BE49-F238E27FC236}">
                <a16:creationId xmlns:a16="http://schemas.microsoft.com/office/drawing/2014/main" id="{7E450298-4788-3E6A-6F49-B6CE8C624C12}"/>
              </a:ext>
            </a:extLst>
          </p:cNvPr>
          <p:cNvSpPr txBox="1"/>
          <p:nvPr/>
        </p:nvSpPr>
        <p:spPr>
          <a:xfrm>
            <a:off x="560832" y="1536192"/>
            <a:ext cx="993648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ea typeface="Calibri"/>
                <a:cs typeface="Calibri"/>
              </a:rPr>
              <a:t>Federated Learning  for privacy</a:t>
            </a:r>
            <a:endParaRPr lang="en-US" dirty="0"/>
          </a:p>
          <a:p>
            <a:r>
              <a:rPr lang="en-US" dirty="0">
                <a:ea typeface="Calibri" panose="020F0502020204030204"/>
                <a:cs typeface="Calibri" panose="020F0502020204030204"/>
              </a:rPr>
              <a:t>Enables training Ai models without sharing sensitive financial data, improving security and compliance.</a:t>
            </a:r>
          </a:p>
        </p:txBody>
      </p:sp>
      <p:sp>
        <p:nvSpPr>
          <p:cNvPr id="4" name="TextBox 3">
            <a:extLst>
              <a:ext uri="{FF2B5EF4-FFF2-40B4-BE49-F238E27FC236}">
                <a16:creationId xmlns:a16="http://schemas.microsoft.com/office/drawing/2014/main" id="{773F52B2-AB72-D053-65E7-4121C28F0464}"/>
              </a:ext>
            </a:extLst>
          </p:cNvPr>
          <p:cNvSpPr txBox="1"/>
          <p:nvPr/>
        </p:nvSpPr>
        <p:spPr>
          <a:xfrm>
            <a:off x="560831" y="2499360"/>
            <a:ext cx="1030224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ea typeface="Calibri"/>
                <a:cs typeface="Calibri"/>
              </a:rPr>
              <a:t>Explainable AI (XAI)</a:t>
            </a:r>
          </a:p>
          <a:p>
            <a:r>
              <a:rPr lang="en-US" dirty="0">
                <a:ea typeface="Calibri"/>
                <a:cs typeface="Calibri"/>
              </a:rPr>
              <a:t>Improves trust in AI systems by making decisions- making transparent and auditable for regulators and customers.</a:t>
            </a:r>
          </a:p>
        </p:txBody>
      </p:sp>
      <p:sp>
        <p:nvSpPr>
          <p:cNvPr id="5" name="TextBox 4">
            <a:extLst>
              <a:ext uri="{FF2B5EF4-FFF2-40B4-BE49-F238E27FC236}">
                <a16:creationId xmlns:a16="http://schemas.microsoft.com/office/drawing/2014/main" id="{9D26D272-3399-C884-D69C-6A0F3D7D110A}"/>
              </a:ext>
            </a:extLst>
          </p:cNvPr>
          <p:cNvSpPr txBox="1"/>
          <p:nvPr/>
        </p:nvSpPr>
        <p:spPr>
          <a:xfrm>
            <a:off x="560832" y="3511296"/>
            <a:ext cx="101681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Calibri"/>
                <a:cs typeface="Calibri"/>
              </a:rPr>
              <a:t>Generative AI for personalized Banking</a:t>
            </a:r>
          </a:p>
          <a:p>
            <a:r>
              <a:rPr lang="en-US" dirty="0">
                <a:ea typeface="Calibri"/>
                <a:cs typeface="Calibri"/>
              </a:rPr>
              <a:t>Large language models (LLMs) like chat GPT-4 are being used for custom financial advice, fraud detection , and automated client interaction.</a:t>
            </a:r>
          </a:p>
          <a:p>
            <a:endParaRPr lang="en-US" sz="2400" b="1" dirty="0">
              <a:ea typeface="Calibri"/>
              <a:cs typeface="Calibri"/>
            </a:endParaRPr>
          </a:p>
        </p:txBody>
      </p:sp>
      <p:sp>
        <p:nvSpPr>
          <p:cNvPr id="6" name="TextBox 5">
            <a:extLst>
              <a:ext uri="{FF2B5EF4-FFF2-40B4-BE49-F238E27FC236}">
                <a16:creationId xmlns:a16="http://schemas.microsoft.com/office/drawing/2014/main" id="{2C34D995-7E31-EF75-525E-7831939C121F}"/>
              </a:ext>
            </a:extLst>
          </p:cNvPr>
          <p:cNvSpPr txBox="1"/>
          <p:nvPr/>
        </p:nvSpPr>
        <p:spPr>
          <a:xfrm>
            <a:off x="560832" y="4706112"/>
            <a:ext cx="113629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ea typeface="Calibri"/>
                <a:cs typeface="Calibri"/>
              </a:rPr>
              <a:t>Real-Time AI for Risk Mangement</a:t>
            </a:r>
            <a:endParaRPr lang="en-US"/>
          </a:p>
          <a:p>
            <a:r>
              <a:rPr lang="en-US" dirty="0">
                <a:ea typeface="Calibri"/>
                <a:cs typeface="Calibri"/>
              </a:rPr>
              <a:t>AI is used for immediate fraud detection, credit scoring, and volatility predication- making decisions faster and safer.</a:t>
            </a:r>
          </a:p>
        </p:txBody>
      </p:sp>
      <p:sp>
        <p:nvSpPr>
          <p:cNvPr id="7" name="TextBox 6">
            <a:extLst>
              <a:ext uri="{FF2B5EF4-FFF2-40B4-BE49-F238E27FC236}">
                <a16:creationId xmlns:a16="http://schemas.microsoft.com/office/drawing/2014/main" id="{33D1FBFC-A551-EABD-714C-5FDF4449D04C}"/>
              </a:ext>
            </a:extLst>
          </p:cNvPr>
          <p:cNvSpPr txBox="1"/>
          <p:nvPr/>
        </p:nvSpPr>
        <p:spPr>
          <a:xfrm>
            <a:off x="694944" y="6071616"/>
            <a:ext cx="107899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ea typeface="Calibri"/>
                <a:cs typeface="Calibri"/>
              </a:rPr>
              <a:t>AI in ESG (Enviromental ,Social ,Governance ) Investing </a:t>
            </a:r>
            <a:endParaRPr lang="en-US"/>
          </a:p>
          <a:p>
            <a:r>
              <a:rPr lang="en-US" dirty="0">
                <a:ea typeface="Calibri"/>
                <a:cs typeface="Calibri"/>
              </a:rPr>
              <a:t>AI tools analyze massive unstructured data source to evaluate companies on ESG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379" y="588764"/>
            <a:ext cx="6544747" cy="669131"/>
          </a:xfrm>
          <a:prstGeom prst="rect">
            <a:avLst/>
          </a:prstGeom>
          <a:noFill/>
          <a:ln/>
        </p:spPr>
        <p:txBody>
          <a:bodyPr wrap="none" lIns="0" tIns="0" rIns="0" bIns="0" rtlCol="0" anchor="t"/>
          <a:lstStyle/>
          <a:p>
            <a:pPr marL="0" indent="0" algn="l">
              <a:lnSpc>
                <a:spcPts val="5250"/>
              </a:lnSpc>
              <a:buNone/>
            </a:pPr>
            <a:r>
              <a:rPr lang="en-US" sz="4200" b="1" dirty="0">
                <a:solidFill>
                  <a:srgbClr val="006747"/>
                </a:solidFill>
                <a:latin typeface="Noto Serif SC Bold" pitchFamily="34" charset="0"/>
                <a:ea typeface="Noto Serif SC Bold" pitchFamily="34" charset="-122"/>
                <a:cs typeface="Noto Serif SC Bold" pitchFamily="34" charset="-120"/>
              </a:rPr>
              <a:t>Interactive Slide / Demo</a:t>
            </a:r>
            <a:endParaRPr lang="en-US" sz="4200" dirty="0"/>
          </a:p>
        </p:txBody>
      </p:sp>
      <p:pic>
        <p:nvPicPr>
          <p:cNvPr id="4" name="Online Media 3" title="AI's Pivotal Shift in 2025: Scaling with Agents in Financial Services">
            <a:hlinkClick r:id="" action="ppaction://media"/>
            <a:extLst>
              <a:ext uri="{FF2B5EF4-FFF2-40B4-BE49-F238E27FC236}">
                <a16:creationId xmlns:a16="http://schemas.microsoft.com/office/drawing/2014/main" id="{945073DA-CEB6-F06F-B3F3-F543685A99B5}"/>
              </a:ext>
            </a:extLst>
          </p:cNvPr>
          <p:cNvPicPr>
            <a:picLocks noRot="1" noChangeAspect="1"/>
          </p:cNvPicPr>
          <p:nvPr>
            <a:videoFile r:link="rId1"/>
          </p:nvPr>
        </p:nvPicPr>
        <p:blipFill>
          <a:blip r:embed="rId4"/>
          <a:stretch>
            <a:fillRect/>
          </a:stretch>
        </p:blipFill>
        <p:spPr>
          <a:xfrm>
            <a:off x="745363" y="1261237"/>
            <a:ext cx="12395962" cy="61444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727</cp:revision>
  <dcterms:created xsi:type="dcterms:W3CDTF">2025-06-18T03:29:14Z</dcterms:created>
  <dcterms:modified xsi:type="dcterms:W3CDTF">2025-06-18T22:55:45Z</dcterms:modified>
</cp:coreProperties>
</file>